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06" r:id="rId4"/>
    <p:sldId id="302" r:id="rId5"/>
    <p:sldId id="303" r:id="rId6"/>
    <p:sldId id="304" r:id="rId7"/>
    <p:sldId id="305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4" r:id="rId21"/>
    <p:sldId id="275" r:id="rId22"/>
    <p:sldId id="280" r:id="rId23"/>
    <p:sldId id="276" r:id="rId24"/>
    <p:sldId id="281" r:id="rId25"/>
    <p:sldId id="279" r:id="rId26"/>
    <p:sldId id="282" r:id="rId27"/>
    <p:sldId id="284" r:id="rId28"/>
    <p:sldId id="283" r:id="rId29"/>
    <p:sldId id="285" r:id="rId30"/>
    <p:sldId id="286" r:id="rId31"/>
    <p:sldId id="287" r:id="rId32"/>
    <p:sldId id="27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278" r:id="rId46"/>
    <p:sldId id="300" r:id="rId47"/>
    <p:sldId id="30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48FCC-5979-454E-BAF8-25B83E67BBAB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4A901-4962-41C2-93F7-E35F56360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0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Josiah D. Kunz</a:t>
            </a:r>
          </a:p>
          <a:p>
            <a:fld id="{E8C0BC05-7FB7-4B56-99D8-B41024466267}" type="datetime2">
              <a:rPr lang="en-US" smtClean="0"/>
              <a:t>Tuesday, May 24, 2016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A0B7-F412-4F75-878E-2152709BBC00}" type="datetime1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6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DE91-E060-4D97-A9A2-35173C305562}" type="datetime1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1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B5EE-A137-4ECD-886E-06D1D0042030}" type="datetime1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5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274C-515B-4F39-9645-B96A9D0DE1ED}" type="datetime1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1"/>
            <a:ext cx="2057400" cy="365125"/>
          </a:xfrm>
        </p:spPr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6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2B567-2A77-470A-A4F7-0B0B5CBBA3B5}" type="datetime1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133B-C4D3-480C-9F7C-A0B5C872993C}" type="datetime1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9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3EB4-697C-4CA5-8BB5-8350A6C49313}" type="datetime1">
              <a:rPr lang="en-US" smtClean="0"/>
              <a:t>8/8/2016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95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9DD2-5BDC-4136-B01C-A4479C52788C}" type="datetime1">
              <a:rPr lang="en-US" smtClean="0"/>
              <a:t>8/8/2016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28103-058F-4415-B7A4-FA15B6FEE752}" type="datetime1">
              <a:rPr lang="en-US" smtClean="0"/>
              <a:t>8/8/2016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5008-D88B-4C44-B5C2-BD147BB58C7E}" type="datetime1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3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9959D-38C5-43B4-925D-D8483E18AB41}" type="datetime1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77C11-E82A-475E-9C78-E0DE3B472864}" type="datetime1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5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Hybrid Methods for Simulation of Muon Ionization Cooling Channels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Josiah D. Kunz</a:t>
            </a:r>
          </a:p>
          <a:p>
            <a:r>
              <a:rPr lang="en-US" dirty="0"/>
              <a:t>Thesis Defense</a:t>
            </a:r>
          </a:p>
          <a:p>
            <a:r>
              <a:rPr lang="en-US" dirty="0"/>
              <a:t>August 24</a:t>
            </a:r>
            <a:r>
              <a:rPr lang="en-US" baseline="30000" dirty="0"/>
              <a:t>th</a:t>
            </a:r>
            <a:r>
              <a:rPr lang="en-US" dirty="0"/>
              <a:t>,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07" t="12336" r="76693" b="72039"/>
          <a:stretch/>
        </p:blipFill>
        <p:spPr>
          <a:xfrm>
            <a:off x="0" y="5715000"/>
            <a:ext cx="1118937" cy="1143000"/>
          </a:xfrm>
          <a:prstGeom prst="rect">
            <a:avLst/>
          </a:prstGeom>
        </p:spPr>
      </p:pic>
      <p:pic>
        <p:nvPicPr>
          <p:cNvPr id="5" name="Picture 2" descr="http://mypages.iit.edu/~siam/wp-content/uploads/IIT_Logo_stack_186_bl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82" y="5810047"/>
            <a:ext cx="4272045" cy="9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13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Motivation: Higgs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4512693" cy="4351338"/>
          </a:xfrm>
        </p:spPr>
        <p:txBody>
          <a:bodyPr/>
          <a:lstStyle/>
          <a:p>
            <a:r>
              <a:rPr lang="en-US" dirty="0"/>
              <a:t>Want to study the Higgs boson</a:t>
            </a:r>
          </a:p>
          <a:p>
            <a:r>
              <a:rPr lang="en-US" dirty="0"/>
              <a:t>Discovered via protons</a:t>
            </a:r>
          </a:p>
          <a:p>
            <a:r>
              <a:rPr lang="en-US" dirty="0"/>
              <a:t>Requires large facility</a:t>
            </a:r>
          </a:p>
          <a:p>
            <a:pPr lvl="1"/>
            <a:r>
              <a:rPr lang="en-US" dirty="0"/>
              <a:t>Large Hadron Collider (LHC) is 8.4 km in diameter</a:t>
            </a:r>
          </a:p>
          <a:p>
            <a:pPr lvl="1"/>
            <a:r>
              <a:rPr lang="en-US" dirty="0"/>
              <a:t>Proposed accelerators only get bigger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79" y="533510"/>
            <a:ext cx="1036240" cy="1224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839" y="2548093"/>
            <a:ext cx="3723521" cy="37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1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38" y="588265"/>
            <a:ext cx="3034123" cy="992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chemeClr val="accent1"/>
                </a:solidFill>
              </a:rPr>
              <a:t>Motivation: Neutrino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5514976" cy="4351338"/>
          </a:xfrm>
        </p:spPr>
        <p:txBody>
          <a:bodyPr/>
          <a:lstStyle/>
          <a:p>
            <a:r>
              <a:rPr lang="en-US" dirty="0"/>
              <a:t>Neutrinos can mix flavors</a:t>
            </a:r>
          </a:p>
          <a:p>
            <a:pPr lvl="1"/>
            <a:r>
              <a:rPr lang="en-US" dirty="0"/>
              <a:t>Need long experiment to allow flavor mixing</a:t>
            </a:r>
          </a:p>
          <a:p>
            <a:r>
              <a:rPr lang="en-US" dirty="0"/>
              <a:t>Neutrinos are neutral</a:t>
            </a:r>
          </a:p>
          <a:p>
            <a:pPr lvl="1"/>
            <a:r>
              <a:rPr lang="en-US" dirty="0"/>
              <a:t>Neutrinos prone to diverge</a:t>
            </a:r>
          </a:p>
          <a:p>
            <a:r>
              <a:rPr lang="en-US" dirty="0"/>
              <a:t>Neutrinos produced via decay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24363"/>
            <a:ext cx="7315200" cy="19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3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5" y="604817"/>
            <a:ext cx="973931" cy="973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Motivation: Muon Facilities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4324351" cy="4758055"/>
          </a:xfrm>
        </p:spPr>
        <p:txBody>
          <a:bodyPr/>
          <a:lstStyle/>
          <a:p>
            <a:r>
              <a:rPr lang="en-US" dirty="0"/>
              <a:t>Recap:</a:t>
            </a:r>
          </a:p>
          <a:p>
            <a:pPr lvl="1"/>
            <a:r>
              <a:rPr lang="en-US" dirty="0"/>
              <a:t>Higgs facilities are too large and costly</a:t>
            </a:r>
          </a:p>
          <a:p>
            <a:pPr lvl="1"/>
            <a:r>
              <a:rPr lang="en-US" dirty="0"/>
              <a:t>Neutrino facilities produce poor quality beam</a:t>
            </a:r>
          </a:p>
          <a:p>
            <a:r>
              <a:rPr lang="en-US" dirty="0"/>
              <a:t>Muon facilities solve both problems</a:t>
            </a:r>
          </a:p>
          <a:p>
            <a:pPr lvl="1"/>
            <a:r>
              <a:rPr lang="en-US" dirty="0"/>
              <a:t>Muons are fundamental (unlike protons), so small facility is possible</a:t>
            </a:r>
          </a:p>
          <a:p>
            <a:pPr lvl="1"/>
            <a:r>
              <a:rPr lang="en-US" dirty="0"/>
              <a:t>Muons decay to produce neutrinos, but can be focused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39" y="2453640"/>
            <a:ext cx="4168593" cy="43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/>
              <a:t>Introduction to COSY Infinity</a:t>
            </a:r>
          </a:p>
          <a:p>
            <a:pPr lvl="1"/>
            <a:r>
              <a:rPr lang="en-US" dirty="0"/>
              <a:t>Transfer map methods</a:t>
            </a:r>
          </a:p>
          <a:p>
            <a:pPr lvl="1"/>
            <a:r>
              <a:rPr lang="en-US" dirty="0"/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Transverse Displacement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Time-of-Flight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Plans to build muon facilities use simulations first</a:t>
                </a:r>
              </a:p>
              <a:p>
                <a:r>
                  <a:rPr lang="en-US" dirty="0"/>
                  <a:t>COSY Infinity is a simulations tool that excels in the optimization of accelerator channels</a:t>
                </a:r>
              </a:p>
              <a:p>
                <a:r>
                  <a:rPr lang="en-US" dirty="0"/>
                  <a:t>COSY Infinity uses the so-called “transfer map methods”</a:t>
                </a:r>
              </a:p>
              <a:p>
                <a:r>
                  <a:rPr lang="en-US" dirty="0"/>
                  <a:t>A transfer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relates initial coordinates to final coordinates</a:t>
                </a:r>
              </a:p>
              <a:p>
                <a:r>
                  <a:rPr lang="en-US" dirty="0"/>
                  <a:t>Possible to construct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arbitrarily due to </a:t>
                </a:r>
                <a:r>
                  <a:rPr lang="en-US" u="sng" dirty="0"/>
                  <a:t>uniqueness</a:t>
                </a:r>
                <a:r>
                  <a:rPr lang="en-US" dirty="0"/>
                  <a:t> of trajectories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15" y="4511834"/>
            <a:ext cx="4800170" cy="27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2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662488" cy="4351338"/>
              </a:xfrm>
            </p:spPr>
            <p:txBody>
              <a:bodyPr/>
              <a:lstStyle/>
              <a:p>
                <a:r>
                  <a:rPr lang="en-US" dirty="0"/>
                  <a:t>Transfer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based on a beamline element</a:t>
                </a:r>
              </a:p>
              <a:p>
                <a:r>
                  <a:rPr lang="en-US" dirty="0"/>
                  <a:t>Given the “particle vector”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relates initial coordinates to </a:t>
                </a:r>
                <a:br>
                  <a:rPr lang="en-US" dirty="0"/>
                </a:br>
                <a:r>
                  <a:rPr lang="en-US" dirty="0"/>
                  <a:t>final coordinates</a:t>
                </a:r>
              </a:p>
              <a:p>
                <a:r>
                  <a:rPr lang="en-US" dirty="0"/>
                  <a:t>Moreover, the composition of two</a:t>
                </a:r>
                <a:br>
                  <a:rPr lang="en-US" dirty="0"/>
                </a:br>
                <a:r>
                  <a:rPr lang="en-US" dirty="0"/>
                  <a:t>maps yields another map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662488" cy="4351338"/>
              </a:xfrm>
              <a:blipFill>
                <a:blip r:embed="rId2"/>
                <a:stretch>
                  <a:fillRect l="-1307" t="-1681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591468"/>
            <a:ext cx="3314700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38" y="4101861"/>
            <a:ext cx="3838575" cy="44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74" y="3593225"/>
            <a:ext cx="2809875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63" y="4511228"/>
            <a:ext cx="4397375" cy="25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87" y="2391569"/>
            <a:ext cx="5076825" cy="3219450"/>
          </a:xfrm>
        </p:spPr>
      </p:pic>
    </p:spTree>
    <p:extLst>
      <p:ext uri="{BB962C8B-B14F-4D97-AF65-F5344CB8AC3E}">
        <p14:creationId xmlns:p14="http://schemas.microsoft.com/office/powerpoint/2010/main" val="138330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3143250" y="2510181"/>
                <a:ext cx="609601" cy="24196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43250" y="2510181"/>
                <a:ext cx="609601" cy="2419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66950" y="2412677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50" y="2412677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687" y="2276473"/>
            <a:ext cx="5076825" cy="3219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32" y="2681285"/>
            <a:ext cx="27717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9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 flipH="1">
                <a:off x="3143250" y="2510181"/>
                <a:ext cx="609601" cy="24196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43250" y="2510181"/>
                <a:ext cx="609601" cy="2419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2" y="2681285"/>
            <a:ext cx="2771775" cy="22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18</a:t>
            </a:fld>
            <a:endParaRPr lang="en-US"/>
          </a:p>
        </p:txBody>
      </p:sp>
      <p:cxnSp>
        <p:nvCxnSpPr>
          <p:cNvPr id="8" name="Elbow Connector 7"/>
          <p:cNvCxnSpPr/>
          <p:nvPr/>
        </p:nvCxnSpPr>
        <p:spPr>
          <a:xfrm rot="10800000" flipH="1" flipV="1">
            <a:off x="300038" y="3057680"/>
            <a:ext cx="2114550" cy="3119282"/>
          </a:xfrm>
          <a:prstGeom prst="bentConnector4">
            <a:avLst>
              <a:gd name="adj1" fmla="val -11712"/>
              <a:gd name="adj2" fmla="val 7755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0037" y="2809875"/>
            <a:ext cx="279082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4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66950" y="2412677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50" y="2412677"/>
                <a:ext cx="96678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687" y="2276473"/>
            <a:ext cx="50768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 flipH="1">
                <a:off x="3143250" y="2510181"/>
                <a:ext cx="609601" cy="24196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43250" y="2510181"/>
                <a:ext cx="609601" cy="2419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2" y="2681285"/>
            <a:ext cx="2771775" cy="22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19</a:t>
            </a:fld>
            <a:endParaRPr lang="en-US"/>
          </a:p>
        </p:txBody>
      </p:sp>
      <p:cxnSp>
        <p:nvCxnSpPr>
          <p:cNvPr id="8" name="Elbow Connector 7"/>
          <p:cNvCxnSpPr/>
          <p:nvPr/>
        </p:nvCxnSpPr>
        <p:spPr>
          <a:xfrm rot="10800000" flipH="1" flipV="1">
            <a:off x="300038" y="3057680"/>
            <a:ext cx="2114550" cy="3119282"/>
          </a:xfrm>
          <a:prstGeom prst="bentConnector4">
            <a:avLst>
              <a:gd name="adj1" fmla="val -11712"/>
              <a:gd name="adj2" fmla="val 7755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0037" y="2924175"/>
            <a:ext cx="2790825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4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66950" y="2412677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50" y="2412677"/>
                <a:ext cx="96678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687" y="2276473"/>
            <a:ext cx="50768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0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7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 flipH="1">
                <a:off x="3143250" y="2510181"/>
                <a:ext cx="609601" cy="24196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43250" y="2510181"/>
                <a:ext cx="609601" cy="2419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2" y="2681285"/>
            <a:ext cx="2771775" cy="22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20</a:t>
            </a:fld>
            <a:endParaRPr lang="en-US"/>
          </a:p>
        </p:txBody>
      </p:sp>
      <p:cxnSp>
        <p:nvCxnSpPr>
          <p:cNvPr id="8" name="Elbow Connector 7"/>
          <p:cNvCxnSpPr>
            <a:stCxn id="9" idx="1"/>
          </p:cNvCxnSpPr>
          <p:nvPr/>
        </p:nvCxnSpPr>
        <p:spPr>
          <a:xfrm rot="10800000" flipH="1" flipV="1">
            <a:off x="300036" y="3171902"/>
            <a:ext cx="2114551" cy="3005060"/>
          </a:xfrm>
          <a:prstGeom prst="bentConnector4">
            <a:avLst>
              <a:gd name="adj1" fmla="val -10811"/>
              <a:gd name="adj2" fmla="val 519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0037" y="3057679"/>
            <a:ext cx="2790825" cy="228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+3.07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4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66950" y="2412677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50" y="2412677"/>
                <a:ext cx="96678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687" y="2276473"/>
            <a:ext cx="50768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14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 flipH="1">
                <a:off x="3143250" y="2510181"/>
                <a:ext cx="609601" cy="24196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5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43250" y="2510181"/>
                <a:ext cx="609601" cy="2419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2" y="2681285"/>
            <a:ext cx="2771775" cy="2257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21</a:t>
            </a:fld>
            <a:endParaRPr lang="en-US"/>
          </a:p>
        </p:txBody>
      </p:sp>
      <p:cxnSp>
        <p:nvCxnSpPr>
          <p:cNvPr id="8" name="Elbow Connector 7"/>
          <p:cNvCxnSpPr>
            <a:stCxn id="9" idx="1"/>
          </p:cNvCxnSpPr>
          <p:nvPr/>
        </p:nvCxnSpPr>
        <p:spPr>
          <a:xfrm rot="10800000" flipH="1" flipV="1">
            <a:off x="300036" y="3171902"/>
            <a:ext cx="2114551" cy="3005060"/>
          </a:xfrm>
          <a:prstGeom prst="bentConnector4">
            <a:avLst>
              <a:gd name="adj1" fmla="val -10811"/>
              <a:gd name="adj2" fmla="val 519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0037" y="3057679"/>
            <a:ext cx="2790825" cy="228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+3.07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4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66950" y="2412677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50" y="2412677"/>
                <a:ext cx="96678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3886200" y="6168356"/>
            <a:ext cx="495300" cy="39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3875" y="589494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687" y="2276473"/>
            <a:ext cx="50768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96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use COSY transfer map approach to study muon facilities</a:t>
            </a:r>
          </a:p>
          <a:p>
            <a:pPr lvl="1"/>
            <a:r>
              <a:rPr lang="en-US" dirty="0"/>
              <a:t>Fast!</a:t>
            </a:r>
          </a:p>
          <a:p>
            <a:pPr lvl="1"/>
            <a:r>
              <a:rPr lang="en-US" dirty="0"/>
              <a:t>Particles can be simulated through many meters via single map</a:t>
            </a:r>
          </a:p>
          <a:p>
            <a:pPr lvl="1"/>
            <a:r>
              <a:rPr lang="en-US" dirty="0"/>
              <a:t>Matrix multiplication instead of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/>
              <a:t>Stochastic Processes</a:t>
            </a:r>
          </a:p>
          <a:p>
            <a:pPr lvl="1"/>
            <a:r>
              <a:rPr lang="en-US" dirty="0"/>
              <a:t>Ionization cooling</a:t>
            </a:r>
          </a:p>
          <a:p>
            <a:pPr lvl="1"/>
            <a:r>
              <a:rPr lang="en-US" dirty="0"/>
              <a:t>Why not use transfer maps?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Multiple scattering</a:t>
            </a:r>
          </a:p>
          <a:p>
            <a:pPr lvl="1"/>
            <a:r>
              <a:rPr lang="en-US" dirty="0"/>
              <a:t>Transverse Displacement</a:t>
            </a:r>
          </a:p>
          <a:p>
            <a:pPr lvl="1"/>
            <a:r>
              <a:rPr lang="en-US" dirty="0"/>
              <a:t>Time-of-Flight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3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Ionization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muons decay</a:t>
            </a:r>
          </a:p>
          <a:p>
            <a:r>
              <a:rPr lang="en-US" dirty="0"/>
              <a:t>Best method of collecting, focusing, and accelerating muons is “ionization cooling”</a:t>
            </a:r>
          </a:p>
          <a:p>
            <a:r>
              <a:rPr lang="en-US" dirty="0"/>
              <a:t>“Absorber” – low-</a:t>
            </a:r>
            <a:r>
              <a:rPr lang="en-US" i="1" dirty="0"/>
              <a:t>Z</a:t>
            </a:r>
            <a:r>
              <a:rPr lang="en-US" dirty="0"/>
              <a:t> material (e.g. liquid hydrogen)</a:t>
            </a:r>
          </a:p>
          <a:p>
            <a:r>
              <a:rPr lang="en-US" dirty="0"/>
              <a:t>Beam ionizes the material; beam loses momentum</a:t>
            </a:r>
          </a:p>
          <a:p>
            <a:r>
              <a:rPr lang="en-US" dirty="0"/>
              <a:t>Radiofrequency cavity restores longitudinal momentum</a:t>
            </a:r>
          </a:p>
          <a:p>
            <a:r>
              <a:rPr lang="en-US" dirty="0"/>
              <a:t>Result: reduced transverse momentum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57" y="4942228"/>
            <a:ext cx="489908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4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Ionization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257800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dE</a:t>
            </a:r>
            <a:r>
              <a:rPr lang="en-US" b="1" dirty="0"/>
              <a:t>/dx</a:t>
            </a:r>
            <a:br>
              <a:rPr lang="en-US" b="1" dirty="0"/>
            </a:br>
            <a:r>
              <a:rPr lang="en-US" dirty="0"/>
              <a:t>Beam loses momentum, both transverse and longitudinal.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Multiple scattering</a:t>
            </a:r>
            <a:br>
              <a:rPr lang="en-US" dirty="0"/>
            </a:br>
            <a:r>
              <a:rPr lang="en-US" dirty="0"/>
              <a:t>Transverse momentum grows due to scattering effects.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Re-acceleration</a:t>
            </a:r>
            <a:br>
              <a:rPr lang="en-US" dirty="0"/>
            </a:br>
            <a:r>
              <a:rPr lang="en-US" dirty="0"/>
              <a:t>Longitudinal momentum increased via RF cavity. Total momentum remains the same. Transverse momentum reduced.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514902"/>
            <a:ext cx="2894413" cy="53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9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Why not use maps?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only possible to construct a transfer map if the particle has a </a:t>
            </a:r>
            <a:r>
              <a:rPr lang="en-US" u="sng" dirty="0"/>
              <a:t>unique</a:t>
            </a:r>
            <a:r>
              <a:rPr lang="en-US" dirty="0"/>
              <a:t> evolution</a:t>
            </a:r>
          </a:p>
          <a:p>
            <a:r>
              <a:rPr lang="en-US" dirty="0"/>
              <a:t>This is not true due to energy straggling, multiple scattering</a:t>
            </a:r>
          </a:p>
          <a:p>
            <a:pPr lvl="1"/>
            <a:r>
              <a:rPr lang="en-US" dirty="0"/>
              <a:t>Quantum effects </a:t>
            </a:r>
            <a:r>
              <a:rPr lang="en-US" dirty="0">
                <a:sym typeface="Wingdings" panose="05000000000000000000" pitchFamily="2" charset="2"/>
              </a:rPr>
              <a:t> intrinsically random</a:t>
            </a:r>
            <a:endParaRPr lang="en-US" dirty="0"/>
          </a:p>
          <a:p>
            <a:r>
              <a:rPr lang="en-US" dirty="0"/>
              <a:t>Stochastic processes do not fit into the transfer map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55" y="4001294"/>
            <a:ext cx="3932289" cy="28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Outfit COSY Infinity with tools to handle stochastic processes</a:t>
            </a:r>
          </a:p>
          <a:p>
            <a:r>
              <a:rPr lang="en-US" dirty="0"/>
              <a:t>Should be particle-by-particle propagation, not transfer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4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Energy Straggling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Energy straggling: random fluctuations about a mean energy loss</a:t>
                </a:r>
              </a:p>
              <a:p>
                <a:r>
                  <a:rPr lang="en-US" dirty="0"/>
                  <a:t>Landau theory describes this well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nary>
                      <m:nary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func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3699072"/>
            <a:ext cx="4260850" cy="277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7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Multiple Scattering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85984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Piecewise function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Gaussian-like peak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Mott tail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br>
                  <a:rPr lang="en-US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close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peak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tail</m:t>
                            </m:r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, the tail tends to a Rutherford distribution: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𝛽𝛾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859847"/>
              </a:xfrm>
              <a:blipFill>
                <a:blip r:embed="rId2"/>
                <a:stretch>
                  <a:fillRect l="-541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Muon facilities</a:t>
            </a:r>
          </a:p>
          <a:p>
            <a:pPr>
              <a:lnSpc>
                <a:spcPct val="70000"/>
              </a:lnSpc>
            </a:pP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56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Stochastic Processes: Transverse Displacement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51048" cy="4351338"/>
              </a:xfrm>
            </p:spPr>
            <p:txBody>
              <a:bodyPr/>
              <a:lstStyle/>
              <a:p>
                <a:r>
                  <a:rPr lang="en-US" dirty="0"/>
                  <a:t>Stochastic transverse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𝑠𝑡𝑜</m:t>
                        </m:r>
                      </m:sub>
                    </m:sSub>
                  </m:oMath>
                </a14:m>
                <a:r>
                  <a:rPr lang="en-US" dirty="0"/>
                  <a:t> is related to multiple scattering: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𝑓𝑖𝑛𝑎𝑙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Empirically determined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51048" cy="4351338"/>
              </a:xfrm>
              <a:blipFill>
                <a:blip r:embed="rId2"/>
                <a:stretch>
                  <a:fillRect l="-118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13" y="2055814"/>
            <a:ext cx="3086187" cy="4802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2" y="4261449"/>
            <a:ext cx="3771748" cy="22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74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Stochastic Processes: Time-of-Flight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Time-of-Flight depends on energy loss through the absorber</a:t>
                </a:r>
              </a:p>
              <a:p>
                <a:r>
                  <a:rPr lang="en-US" dirty="0"/>
                  <a:t>Assuming a constant deceleration,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33" y="3540034"/>
            <a:ext cx="5090367" cy="33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7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Transverse Displacement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Time-of-Flight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Benchmarking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45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Benchmarking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Benchmarking:</a:t>
            </a:r>
            <a:r>
              <a:rPr lang="en-US" dirty="0"/>
              <a:t> testing new software against known codes</a:t>
            </a:r>
          </a:p>
          <a:p>
            <a:r>
              <a:rPr lang="en-US" dirty="0"/>
              <a:t>Needed because little experimental data exists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 stochastic processes have been empirically altered to give reasonable agreement with two other codes, ICOOL and G4Beamline</a:t>
            </a:r>
          </a:p>
          <a:p>
            <a:r>
              <a:rPr lang="en-US" dirty="0"/>
              <a:t>36 benchmarking figures seen in thesis (12 figures with 3 sub-figures each)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60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79" y="3608497"/>
            <a:ext cx="4597878" cy="2987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79" y="310553"/>
            <a:ext cx="4597878" cy="2987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0553"/>
            <a:ext cx="4597878" cy="298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2396" y="4363529"/>
            <a:ext cx="2053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Pencil beam of 50k muons at 200 MeV/</a:t>
            </a:r>
            <a:r>
              <a:rPr lang="en-US" i="1" dirty="0"/>
              <a:t>c</a:t>
            </a:r>
            <a:r>
              <a:rPr lang="en-US" dirty="0"/>
              <a:t> through </a:t>
            </a:r>
            <a:br>
              <a:rPr lang="en-US" dirty="0"/>
            </a:br>
            <a:r>
              <a:rPr lang="en-US" dirty="0"/>
              <a:t>100 mm of liquid hydrogen</a:t>
            </a:r>
          </a:p>
        </p:txBody>
      </p:sp>
    </p:spTree>
    <p:extLst>
      <p:ext uri="{BB962C8B-B14F-4D97-AF65-F5344CB8AC3E}">
        <p14:creationId xmlns:p14="http://schemas.microsoft.com/office/powerpoint/2010/main" val="39551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Validation:</a:t>
            </a:r>
            <a:r>
              <a:rPr lang="en-US" dirty="0"/>
              <a:t> testing new software against experimental results</a:t>
            </a:r>
          </a:p>
          <a:p>
            <a:endParaRPr lang="en-US" dirty="0"/>
          </a:p>
          <a:p>
            <a:r>
              <a:rPr lang="en-US" dirty="0"/>
              <a:t>Stochastic processes were further altered to give agreement with experimental results from MuScat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7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8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66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07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Muon Ionization Cooling Experiment (MICE) is an experiment being developed at Rutherford Appleton Laboratory in </a:t>
            </a:r>
            <a:r>
              <a:rPr lang="en-US" dirty="0" err="1"/>
              <a:t>Oxfordshire</a:t>
            </a:r>
            <a:r>
              <a:rPr lang="en-US" dirty="0"/>
              <a:t>, U.K.</a:t>
            </a:r>
          </a:p>
          <a:p>
            <a:r>
              <a:rPr lang="en-US" dirty="0"/>
              <a:t>Goal: a proof-of-principle demonstration of muon ionization cooling</a:t>
            </a:r>
          </a:p>
          <a:p>
            <a:r>
              <a:rPr lang="en-US" dirty="0"/>
              <a:t>MICE Step IV: 12 coils symmetric about an absorber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3772"/>
            <a:ext cx="9144000" cy="142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9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Muon facilities</a:t>
            </a:r>
          </a:p>
          <a:p>
            <a:pPr>
              <a:lnSpc>
                <a:spcPct val="70000"/>
              </a:lnSpc>
            </a:pPr>
            <a:r>
              <a:rPr lang="en-US" sz="1800" dirty="0"/>
              <a:t>Introduction to COSY Infinity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Transfer map methods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Transfer map example</a:t>
            </a:r>
          </a:p>
          <a:p>
            <a:pPr>
              <a:lnSpc>
                <a:spcPct val="70000"/>
              </a:lnSpc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60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muons simulated through 350 mm liquid hydrogen</a:t>
                </a:r>
              </a:p>
              <a:p>
                <a:r>
                  <a:rPr lang="en-US" dirty="0"/>
                  <a:t>Gaussian beam</a:t>
                </a:r>
              </a:p>
              <a:p>
                <a:r>
                  <a:rPr lang="en-US" dirty="0"/>
                  <a:t>Agreement to within 1%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62" y="3319120"/>
            <a:ext cx="3978275" cy="28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94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9" y="365126"/>
            <a:ext cx="4775200" cy="2984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6"/>
            <a:ext cx="4775199" cy="2984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48" y="3576368"/>
            <a:ext cx="4775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00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simulated with 65 mm of lithium hydride</a:t>
            </a:r>
          </a:p>
          <a:p>
            <a:r>
              <a:rPr lang="en-US" dirty="0"/>
              <a:t>Agreement to within 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8509"/>
            <a:ext cx="9144000" cy="17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49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10" y="358538"/>
            <a:ext cx="4769510" cy="2980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538"/>
            <a:ext cx="4769510" cy="2980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70" y="3591866"/>
            <a:ext cx="4769510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84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Timed simulations for COSY, G4Beamline, and ICOOL</a:t>
            </a:r>
          </a:p>
          <a:p>
            <a:r>
              <a:rPr lang="en-US" dirty="0"/>
              <a:t>COSY roughly 50% the time of G4Beamline</a:t>
            </a:r>
          </a:p>
          <a:p>
            <a:r>
              <a:rPr lang="en-US" dirty="0"/>
              <a:t>COSY roughly 33% the time of ICOOL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35" y="3143821"/>
            <a:ext cx="5448930" cy="24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18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Transverse Displacement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Time-of-Flight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6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COSY Infinity is a simulations tool</a:t>
            </a:r>
          </a:p>
          <a:p>
            <a:r>
              <a:rPr lang="en-US" dirty="0"/>
              <a:t>COSY uses the transfer map method (fast)</a:t>
            </a:r>
          </a:p>
          <a:p>
            <a:r>
              <a:rPr lang="en-US" dirty="0"/>
              <a:t>New stochastic processes implemented into COSY Infinity for particle-by-particle propagation</a:t>
            </a:r>
          </a:p>
          <a:p>
            <a:r>
              <a:rPr lang="en-US" dirty="0"/>
              <a:t>First principle derivations to basic theory found in thesis</a:t>
            </a:r>
          </a:p>
          <a:p>
            <a:r>
              <a:rPr lang="en-US" dirty="0"/>
              <a:t>Corrections to basic theory novel in this work</a:t>
            </a:r>
          </a:p>
          <a:p>
            <a:r>
              <a:rPr lang="en-US" dirty="0"/>
              <a:t>Benchmarking shows agreement with ICOOL, G4Beamline</a:t>
            </a:r>
          </a:p>
          <a:p>
            <a:r>
              <a:rPr lang="en-US" dirty="0"/>
              <a:t>Validation shows agreement with MuScat results</a:t>
            </a:r>
          </a:p>
          <a:p>
            <a:r>
              <a:rPr lang="en-US" dirty="0"/>
              <a:t>Prediction of MICE Step IV results within 1% of other codes</a:t>
            </a:r>
          </a:p>
          <a:p>
            <a:r>
              <a:rPr lang="en-US" dirty="0"/>
              <a:t>Computation time for </a:t>
            </a:r>
            <a:r>
              <a:rPr lang="en-US"/>
              <a:t>COSY twice </a:t>
            </a:r>
            <a:r>
              <a:rPr lang="en-US" dirty="0"/>
              <a:t>as fast as other codes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40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3888" y="18965"/>
            <a:ext cx="7886700" cy="285273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3888" y="2898690"/>
            <a:ext cx="7886700" cy="1500187"/>
          </a:xfrm>
        </p:spPr>
        <p:txBody>
          <a:bodyPr/>
          <a:lstStyle/>
          <a:p>
            <a:pPr algn="ctr"/>
            <a:r>
              <a:rPr lang="en-US" dirty="0"/>
              <a:t>(Questions?)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4707" t="12336" r="76693" b="72039"/>
          <a:stretch/>
        </p:blipFill>
        <p:spPr>
          <a:xfrm>
            <a:off x="0" y="5715000"/>
            <a:ext cx="1118937" cy="1143000"/>
          </a:xfrm>
          <a:prstGeom prst="rect">
            <a:avLst/>
          </a:prstGeom>
        </p:spPr>
      </p:pic>
      <p:pic>
        <p:nvPicPr>
          <p:cNvPr id="8" name="Picture 2" descr="http://mypages.iit.edu/~siam/wp-content/uploads/IIT_Logo_stack_186_bl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82" y="5810047"/>
            <a:ext cx="4272045" cy="9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8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Muon facilities</a:t>
            </a:r>
          </a:p>
          <a:p>
            <a:pPr>
              <a:lnSpc>
                <a:spcPct val="70000"/>
              </a:lnSpc>
            </a:pPr>
            <a:r>
              <a:rPr lang="en-US" sz="1800" dirty="0"/>
              <a:t>Introduction to COSY Infinity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Transfer map methods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Transfer map example</a:t>
            </a:r>
          </a:p>
          <a:p>
            <a:pPr>
              <a:lnSpc>
                <a:spcPct val="70000"/>
              </a:lnSpc>
            </a:pPr>
            <a:r>
              <a:rPr lang="en-US" sz="1800" dirty="0"/>
              <a:t>Stochastic Processes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Ionization cooling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Why not use transfer maps?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Energy straggling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Multiple scattering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Transverse Displacement</a:t>
            </a:r>
          </a:p>
          <a:p>
            <a:pPr lvl="1">
              <a:lnSpc>
                <a:spcPct val="70000"/>
              </a:lnSpc>
            </a:pPr>
            <a:r>
              <a:rPr lang="en-US" sz="1500" dirty="0"/>
              <a:t>Time-of-Flight</a:t>
            </a:r>
          </a:p>
          <a:p>
            <a:pPr>
              <a:lnSpc>
                <a:spcPct val="70000"/>
              </a:lnSpc>
            </a:pP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Fundamental particle physics</a:t>
            </a:r>
          </a:p>
          <a:p>
            <a:pPr lvl="1"/>
            <a:r>
              <a:rPr lang="en-US" dirty="0"/>
              <a:t>The Higgs Boson</a:t>
            </a:r>
          </a:p>
          <a:p>
            <a:pPr lvl="1"/>
            <a:r>
              <a:rPr lang="en-US" dirty="0"/>
              <a:t>Neutrinos</a:t>
            </a:r>
          </a:p>
          <a:p>
            <a:pPr lvl="1"/>
            <a:r>
              <a:rPr lang="en-US" dirty="0"/>
              <a:t>Muon facilities</a:t>
            </a:r>
          </a:p>
          <a:p>
            <a:r>
              <a:rPr lang="en-US" dirty="0"/>
              <a:t>Introduction to COSY Infinity</a:t>
            </a:r>
          </a:p>
          <a:p>
            <a:pPr lvl="1"/>
            <a:r>
              <a:rPr lang="en-US" dirty="0"/>
              <a:t>Transfer map methods</a:t>
            </a:r>
          </a:p>
          <a:p>
            <a:pPr lvl="1"/>
            <a:r>
              <a:rPr lang="en-US" dirty="0"/>
              <a:t>Transfer map example</a:t>
            </a:r>
          </a:p>
          <a:p>
            <a:r>
              <a:rPr lang="en-US" dirty="0"/>
              <a:t>Stochastic Processes</a:t>
            </a:r>
          </a:p>
          <a:p>
            <a:pPr lvl="1"/>
            <a:r>
              <a:rPr lang="en-US" dirty="0"/>
              <a:t>Ionization cooling</a:t>
            </a:r>
          </a:p>
          <a:p>
            <a:pPr lvl="1"/>
            <a:r>
              <a:rPr lang="en-US" dirty="0"/>
              <a:t>Why not use transfer maps?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Multiple scattering</a:t>
            </a:r>
          </a:p>
          <a:p>
            <a:pPr lvl="1"/>
            <a:r>
              <a:rPr lang="en-US" dirty="0"/>
              <a:t>Transverse Displacement</a:t>
            </a:r>
          </a:p>
          <a:p>
            <a:pPr lvl="1"/>
            <a:r>
              <a:rPr lang="en-US" dirty="0"/>
              <a:t>Time-of-Flight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Benchmarking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MICE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9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Fundamental particle physics</a:t>
            </a:r>
          </a:p>
          <a:p>
            <a:pPr lvl="1"/>
            <a:r>
              <a:rPr lang="en-US" dirty="0"/>
              <a:t>The Higgs Boson</a:t>
            </a:r>
          </a:p>
          <a:p>
            <a:pPr lvl="1"/>
            <a:r>
              <a:rPr lang="en-US" dirty="0"/>
              <a:t>Neutrinos</a:t>
            </a:r>
          </a:p>
          <a:p>
            <a:pPr lvl="1"/>
            <a:r>
              <a:rPr lang="en-US" dirty="0"/>
              <a:t>Muon facilities</a:t>
            </a:r>
          </a:p>
          <a:p>
            <a:r>
              <a:rPr lang="en-US" dirty="0"/>
              <a:t>Introduction to COSY Infinity</a:t>
            </a:r>
          </a:p>
          <a:p>
            <a:pPr lvl="1"/>
            <a:r>
              <a:rPr lang="en-US" dirty="0"/>
              <a:t>Transfer map methods</a:t>
            </a:r>
          </a:p>
          <a:p>
            <a:pPr lvl="1"/>
            <a:r>
              <a:rPr lang="en-US" dirty="0"/>
              <a:t>Transfer map example</a:t>
            </a:r>
          </a:p>
          <a:p>
            <a:r>
              <a:rPr lang="en-US" dirty="0"/>
              <a:t>Stochastic Processes</a:t>
            </a:r>
          </a:p>
          <a:p>
            <a:pPr lvl="1"/>
            <a:r>
              <a:rPr lang="en-US" dirty="0"/>
              <a:t>Ionization cooling</a:t>
            </a:r>
          </a:p>
          <a:p>
            <a:pPr lvl="1"/>
            <a:r>
              <a:rPr lang="en-US" dirty="0"/>
              <a:t>Why not use transfer maps?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Multiple scattering</a:t>
            </a:r>
          </a:p>
          <a:p>
            <a:pPr lvl="1"/>
            <a:r>
              <a:rPr lang="en-US" dirty="0"/>
              <a:t>Transverse Displacement</a:t>
            </a:r>
          </a:p>
          <a:p>
            <a:pPr lvl="1"/>
            <a:r>
              <a:rPr lang="en-US" dirty="0"/>
              <a:t>Time-of-Flight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Benchmarking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MICE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3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Fundamental particle physics</a:t>
            </a:r>
          </a:p>
          <a:p>
            <a:pPr lvl="1"/>
            <a:r>
              <a:rPr lang="en-US" dirty="0"/>
              <a:t>The Higgs Boson</a:t>
            </a:r>
          </a:p>
          <a:p>
            <a:pPr lvl="1"/>
            <a:r>
              <a:rPr lang="en-US" dirty="0"/>
              <a:t>Neutrinos</a:t>
            </a:r>
          </a:p>
          <a:p>
            <a:pPr lvl="1"/>
            <a:r>
              <a:rPr lang="en-US" dirty="0"/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Transverse Displacement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Time-of-Flight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5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Motivation: Fundamental Particle Physics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1" y="1825625"/>
            <a:ext cx="5797918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87592" y="1825625"/>
            <a:ext cx="1078302" cy="22029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649" y="1825625"/>
            <a:ext cx="181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Protons, neutrons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55940" y="2191109"/>
            <a:ext cx="931652" cy="51758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87592" y="5080958"/>
            <a:ext cx="3209027" cy="109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83546" y="1867394"/>
            <a:ext cx="1087413" cy="109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7470959" y="2958860"/>
            <a:ext cx="414551" cy="2756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99227" y="5715298"/>
            <a:ext cx="2156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Interesting fundamental particles!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296619" y="6176963"/>
            <a:ext cx="1902608" cy="134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04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3B88856-3B04-4ED7-9343-D2D9FE3D08B4}" vid="{7F1CBA74-3268-449D-87A1-5184005736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Cambria Math</Template>
  <TotalTime>4467</TotalTime>
  <Words>1129</Words>
  <Application>Microsoft Office PowerPoint</Application>
  <PresentationFormat>On-screen Show (4:3)</PresentationFormat>
  <Paragraphs>372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</vt:lpstr>
      <vt:lpstr>Cambria Math</vt:lpstr>
      <vt:lpstr>Wingdings</vt:lpstr>
      <vt:lpstr>Office Theme</vt:lpstr>
      <vt:lpstr>Hybrid Methods for Simulation of Muon Ionization Cooling Channels</vt:lpstr>
      <vt:lpstr>Outline</vt:lpstr>
      <vt:lpstr>Outline</vt:lpstr>
      <vt:lpstr>Outline</vt:lpstr>
      <vt:lpstr>Outline</vt:lpstr>
      <vt:lpstr>Outline</vt:lpstr>
      <vt:lpstr>Outline</vt:lpstr>
      <vt:lpstr>Outline</vt:lpstr>
      <vt:lpstr>Motivation: Fundamental Particle Physics</vt:lpstr>
      <vt:lpstr>Motivation: Higgs Challenges</vt:lpstr>
      <vt:lpstr>Motivation: Neutrino Challenges</vt:lpstr>
      <vt:lpstr>Motivation: Muon Facilities</vt:lpstr>
      <vt:lpstr>Outline</vt:lpstr>
      <vt:lpstr>Introduction: Transfer Map Methods</vt:lpstr>
      <vt:lpstr>Introduction: Transfer Map Methods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</vt:lpstr>
      <vt:lpstr>Outline</vt:lpstr>
      <vt:lpstr>Stochastic Processes: Ionization Cooling</vt:lpstr>
      <vt:lpstr>Stochastic Processes: Ionization Cooling</vt:lpstr>
      <vt:lpstr>Stochastic Processes: Why not use maps?</vt:lpstr>
      <vt:lpstr>Goal</vt:lpstr>
      <vt:lpstr>Stochastic Processes: Energy Straggling</vt:lpstr>
      <vt:lpstr>Stochastic Processes: Multiple Scattering</vt:lpstr>
      <vt:lpstr>Stochastic Processes: Transverse Displacement</vt:lpstr>
      <vt:lpstr>Stochastic Processes: Time-of-Flight</vt:lpstr>
      <vt:lpstr>Outline</vt:lpstr>
      <vt:lpstr>Results: Benchmarking</vt:lpstr>
      <vt:lpstr>PowerPoint Presentation</vt:lpstr>
      <vt:lpstr>Results: Validation</vt:lpstr>
      <vt:lpstr>Results: Validation</vt:lpstr>
      <vt:lpstr>Results: Validation</vt:lpstr>
      <vt:lpstr>Results: Validation</vt:lpstr>
      <vt:lpstr>Results: MICE </vt:lpstr>
      <vt:lpstr>Results: MICE</vt:lpstr>
      <vt:lpstr>PowerPoint Presentation</vt:lpstr>
      <vt:lpstr>Results: MICE</vt:lpstr>
      <vt:lpstr>PowerPoint Presentation</vt:lpstr>
      <vt:lpstr>Results: MICE</vt:lpstr>
      <vt:lpstr>Outline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Methods for Simulation of Muon Ionization Cooling Channels</dc:title>
  <dc:creator>Josiah Kunz</dc:creator>
  <cp:lastModifiedBy>Josiah Kunz</cp:lastModifiedBy>
  <cp:revision>57</cp:revision>
  <dcterms:created xsi:type="dcterms:W3CDTF">2016-08-01T17:41:26Z</dcterms:created>
  <dcterms:modified xsi:type="dcterms:W3CDTF">2016-08-08T15:35:05Z</dcterms:modified>
</cp:coreProperties>
</file>